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9" r:id="rId5"/>
    <p:sldId id="272" r:id="rId6"/>
    <p:sldId id="273" r:id="rId7"/>
    <p:sldId id="274" r:id="rId8"/>
    <p:sldId id="275" r:id="rId9"/>
    <p:sldId id="276" r:id="rId10"/>
    <p:sldId id="277" r:id="rId11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64AAB45-FAA5-437D-997A-3C1E56ED55F4}">
          <p14:sldIdLst>
            <p14:sldId id="256"/>
            <p14:sldId id="258"/>
            <p14:sldId id="259"/>
            <p14:sldId id="269"/>
            <p14:sldId id="272"/>
            <p14:sldId id="273"/>
            <p14:sldId id="274"/>
            <p14:sldId id="275"/>
            <p14:sldId id="276"/>
            <p14:sldId id="277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A" initials="EA" lastIdx="15" clrIdx="0">
    <p:extLst/>
  </p:cmAuthor>
  <p:cmAuthor id="2" name="ED" initials="E" lastIdx="1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D7D"/>
    <a:srgbClr val="FFE389"/>
    <a:srgbClr val="EFF4FB"/>
    <a:srgbClr val="DDE8FF"/>
    <a:srgbClr val="E1E9F7"/>
    <a:srgbClr val="D1DDF3"/>
    <a:srgbClr val="C2D4F0"/>
    <a:srgbClr val="EFF4FF"/>
    <a:srgbClr val="D9E3FF"/>
    <a:srgbClr val="D4DF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5188" autoAdjust="0"/>
    <p:restoredTop sz="88818" autoAdjust="0"/>
  </p:normalViewPr>
  <p:slideViewPr>
    <p:cSldViewPr snapToGrid="0"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135"/>
          </a:xfrm>
          <a:prstGeom prst="rect">
            <a:avLst/>
          </a:prstGeom>
        </p:spPr>
        <p:txBody>
          <a:bodyPr vert="horz" lIns="95563" tIns="47782" rIns="95563" bIns="47782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8135"/>
          </a:xfrm>
          <a:prstGeom prst="rect">
            <a:avLst/>
          </a:prstGeom>
        </p:spPr>
        <p:txBody>
          <a:bodyPr vert="horz" lIns="95563" tIns="47782" rIns="95563" bIns="47782" rtlCol="0"/>
          <a:lstStyle>
            <a:lvl1pPr algn="r">
              <a:defRPr sz="1300"/>
            </a:lvl1pPr>
          </a:lstStyle>
          <a:p>
            <a:fld id="{2D793150-908B-419C-A10C-2F5EC201DA62}" type="datetimeFigureOut">
              <a:rPr lang="ru-RU" smtClean="0"/>
              <a:pPr/>
              <a:t>17.03.2016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3" tIns="47782" rIns="95563" bIns="47782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5563" tIns="47782" rIns="95563" bIns="4778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60" cy="498134"/>
          </a:xfrm>
          <a:prstGeom prst="rect">
            <a:avLst/>
          </a:prstGeom>
        </p:spPr>
        <p:txBody>
          <a:bodyPr vert="horz" lIns="95563" tIns="47782" rIns="95563" bIns="47782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60" cy="498134"/>
          </a:xfrm>
          <a:prstGeom prst="rect">
            <a:avLst/>
          </a:prstGeom>
        </p:spPr>
        <p:txBody>
          <a:bodyPr vert="horz" lIns="95563" tIns="47782" rIns="95563" bIns="47782" rtlCol="0" anchor="b"/>
          <a:lstStyle>
            <a:lvl1pPr algn="r">
              <a:defRPr sz="1300"/>
            </a:lvl1pPr>
          </a:lstStyle>
          <a:p>
            <a:fld id="{F5C0FF70-E5B1-436A-9193-62AB8C2ED94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1845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0FF70-E5B1-436A-9193-62AB8C2ED945}" type="slidenum">
              <a:rPr lang="ru-RU" smtClean="0"/>
              <a:pPr/>
              <a:t>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10780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0FF70-E5B1-436A-9193-62AB8C2ED945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1078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0FF70-E5B1-436A-9193-62AB8C2ED945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1078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0FF70-E5B1-436A-9193-62AB8C2ED945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1078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0FF70-E5B1-436A-9193-62AB8C2ED945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1078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0FF70-E5B1-436A-9193-62AB8C2ED945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1078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0FF70-E5B1-436A-9193-62AB8C2ED945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1078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0FF70-E5B1-436A-9193-62AB8C2ED945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1078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0FF70-E5B1-436A-9193-62AB8C2ED945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10780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0FF70-E5B1-436A-9193-62AB8C2ED945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1078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31029" y="5185467"/>
            <a:ext cx="5812971" cy="11826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10"/>
          </p:nvPr>
        </p:nvSpPr>
        <p:spPr>
          <a:xfrm>
            <a:off x="0" y="6105256"/>
            <a:ext cx="1534886" cy="262886"/>
          </a:xfrm>
        </p:spPr>
        <p:txBody>
          <a:bodyPr/>
          <a:lstStyle>
            <a:lvl1pPr algn="ctr">
              <a:defRPr sz="2200"/>
            </a:lvl1pPr>
          </a:lstStyle>
          <a:p>
            <a:fld id="{C57EC89C-0281-4A2F-9ADB-4250418E0851}" type="datetime1">
              <a:rPr lang="ru-RU" smtClean="0"/>
              <a:pPr/>
              <a:t>17.03.2016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9947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36D68-5F7D-4792-804A-6918C587D311}" type="datetime1">
              <a:rPr lang="ru-RU" smtClean="0"/>
              <a:pPr/>
              <a:t>17.03.2016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Росстандарт: 3 года без аккредитации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7E00-B748-4A99-BC81-B0454B176F8E}" type="slidenum">
              <a:rPr lang="ru-RU" sz="1400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6378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ctr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1826" y="37600"/>
            <a:ext cx="609565" cy="49245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 flipV="1">
            <a:off x="36000" y="468000"/>
            <a:ext cx="8496000" cy="6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 flipV="1">
            <a:off x="8950761" y="468000"/>
            <a:ext cx="144000" cy="6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>
            <a:off x="36000" y="6600377"/>
            <a:ext cx="907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 userDrawn="1"/>
        </p:nvCxnSpPr>
        <p:spPr>
          <a:xfrm>
            <a:off x="1152000" y="6612366"/>
            <a:ext cx="6840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ятиугольник 11"/>
          <p:cNvSpPr/>
          <p:nvPr userDrawn="1"/>
        </p:nvSpPr>
        <p:spPr>
          <a:xfrm flipH="1">
            <a:off x="8441826" y="6474288"/>
            <a:ext cx="702174" cy="252000"/>
          </a:xfrm>
          <a:prstGeom prst="homePlate">
            <a:avLst/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Дата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E1BC1281-D51F-442C-8B5A-0D1A3189C978}" type="datetime1">
              <a:rPr lang="ru-RU" smtClean="0"/>
              <a:pPr/>
              <a:t>17.03.2016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Росстандарт: 3 года без аккредитации</a:t>
            </a:r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B07E00-B748-4A99-BC81-B0454B176F8E}" type="slidenum">
              <a:rPr lang="ru-RU" sz="1400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9911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7"/>
          <p:cNvSpPr>
            <a:spLocks noGrp="1"/>
          </p:cNvSpPr>
          <p:nvPr>
            <p:ph type="title"/>
          </p:nvPr>
        </p:nvSpPr>
        <p:spPr>
          <a:xfrm>
            <a:off x="0" y="0"/>
            <a:ext cx="9108000" cy="468000"/>
          </a:xfrm>
          <a:prstGeom prst="rect">
            <a:avLst/>
          </a:prstGeom>
          <a:noFill/>
        </p:spPr>
        <p:txBody>
          <a:bodyPr anchor="ctr" anchorCtr="0"/>
          <a:lstStyle/>
          <a:p>
            <a:pPr marL="90000" lvl="0"/>
            <a:r>
              <a:rPr lang="ru-RU" dirty="0" smtClean="0"/>
              <a:t>Образец заголовка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 flipV="1">
            <a:off x="36000" y="468000"/>
            <a:ext cx="8496000" cy="63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36000" y="457242"/>
            <a:ext cx="5472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8950761" y="468000"/>
            <a:ext cx="144000" cy="63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1826" y="37600"/>
            <a:ext cx="609565" cy="49245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FON_2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23068" y="916234"/>
            <a:ext cx="3420932" cy="571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Дата 9"/>
          <p:cNvSpPr>
            <a:spLocks noGrp="1"/>
          </p:cNvSpPr>
          <p:nvPr>
            <p:ph type="dt" sz="half" idx="2"/>
          </p:nvPr>
        </p:nvSpPr>
        <p:spPr>
          <a:xfrm>
            <a:off x="0" y="6606000"/>
            <a:ext cx="12600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13BBFE6-0229-40D4-B004-4FDD87794854}" type="datetime1">
              <a:rPr lang="ru-RU" smtClean="0"/>
              <a:pPr/>
              <a:t>17.03.2016</a:t>
            </a:fld>
            <a:endParaRPr lang="ru-RU" dirty="0"/>
          </a:p>
        </p:txBody>
      </p:sp>
      <p:sp>
        <p:nvSpPr>
          <p:cNvPr id="14" name="Нижний колонтитул 10"/>
          <p:cNvSpPr>
            <a:spLocks noGrp="1"/>
          </p:cNvSpPr>
          <p:nvPr>
            <p:ph type="ftr" sz="quarter" idx="3"/>
          </p:nvPr>
        </p:nvSpPr>
        <p:spPr>
          <a:xfrm>
            <a:off x="1260000" y="6606000"/>
            <a:ext cx="66240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Росстандарт: 3 года без аккредитации</a:t>
            </a:r>
            <a:endParaRPr lang="ru-RU" dirty="0"/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>
            <a:off x="36000" y="6600377"/>
            <a:ext cx="9072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1152000" y="6612366"/>
            <a:ext cx="6840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ятиугольник 16"/>
          <p:cNvSpPr/>
          <p:nvPr userDrawn="1"/>
        </p:nvSpPr>
        <p:spPr>
          <a:xfrm flipH="1">
            <a:off x="8441826" y="6474288"/>
            <a:ext cx="702174" cy="252000"/>
          </a:xfrm>
          <a:prstGeom prst="homePlat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Номер слайда 11"/>
          <p:cNvSpPr>
            <a:spLocks noGrp="1"/>
          </p:cNvSpPr>
          <p:nvPr>
            <p:ph type="sldNum" sz="quarter" idx="4"/>
          </p:nvPr>
        </p:nvSpPr>
        <p:spPr>
          <a:xfrm>
            <a:off x="8460000" y="6474288"/>
            <a:ext cx="684000" cy="252000"/>
          </a:xfrm>
          <a:prstGeom prst="rect">
            <a:avLst/>
          </a:prstGeom>
        </p:spPr>
        <p:txBody>
          <a:bodyPr vert="horz" lIns="91440" tIns="45720" rIns="3600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A0B07E00-B748-4A99-BC81-B0454B176F8E}" type="slidenum">
              <a:rPr lang="ru-RU" sz="1400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8378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kia.sk/_obrazky/full/14/3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4875"/>
            <a:ext cx="9144000" cy="553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Прямоугольник 92"/>
          <p:cNvSpPr/>
          <p:nvPr/>
        </p:nvSpPr>
        <p:spPr>
          <a:xfrm>
            <a:off x="0" y="904875"/>
            <a:ext cx="9144000" cy="5524579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947307" y="5314950"/>
            <a:ext cx="6135733" cy="1020536"/>
          </a:xfrm>
        </p:spPr>
        <p:txBody>
          <a:bodyPr/>
          <a:lstStyle/>
          <a:p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Руководител</a:t>
            </a:r>
            <a:r>
              <a:rPr lang="ru-RU" sz="16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Федерального агентства</a:t>
            </a:r>
            <a:b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техническому регулированию и метрологии</a:t>
            </a:r>
          </a:p>
          <a:p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Алексей Владимирович Кулешов</a:t>
            </a:r>
            <a:endParaRPr lang="ru-RU" sz="1600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671258"/>
            <a:ext cx="8077200" cy="2890819"/>
          </a:xfrm>
        </p:spPr>
        <p:txBody>
          <a:bodyPr anchor="ctr" anchorCtr="0"/>
          <a:lstStyle/>
          <a:p>
            <a:r>
              <a:rPr lang="ru-RU" sz="3600" i="1" dirty="0" smtClean="0">
                <a:latin typeface="GOST type A" pitchFamily="34" charset="0"/>
              </a:rPr>
              <a:t/>
            </a:r>
            <a:br>
              <a:rPr lang="ru-RU" sz="3600" i="1" dirty="0" smtClean="0">
                <a:latin typeface="GOST type A" pitchFamily="34" charset="0"/>
              </a:rPr>
            </a:br>
            <a:r>
              <a:rPr lang="ru-RU" sz="3200" i="1" dirty="0" smtClean="0">
                <a:latin typeface="GOST type A" pitchFamily="34" charset="0"/>
              </a:rPr>
              <a:t/>
            </a:r>
            <a:br>
              <a:rPr lang="ru-RU" sz="3200" i="1" dirty="0" smtClean="0">
                <a:latin typeface="GOST type A" pitchFamily="34" charset="0"/>
              </a:rPr>
            </a:br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</a:t>
            </a:r>
            <a:r>
              <a:rPr lang="ru-RU" sz="32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правовые </a:t>
            </a:r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акты, необходимые для реализации </a:t>
            </a:r>
            <a:r>
              <a:rPr lang="ru-RU" sz="32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</a:t>
            </a:r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закона от </a:t>
            </a:r>
            <a:r>
              <a:rPr lang="ru-RU" sz="32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июня 2015 г. № 162-ФЗ</a:t>
            </a:r>
            <a:br>
              <a:rPr lang="ru-RU" sz="32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"О стандартизации в Российской Федерации"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0" dirty="0" smtClean="0"/>
              <a:t> </a:t>
            </a:r>
            <a:endParaRPr lang="ru-RU" sz="4000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print"/>
          <a:srcRect b="63825"/>
          <a:stretch/>
        </p:blipFill>
        <p:spPr>
          <a:xfrm>
            <a:off x="0" y="6437630"/>
            <a:ext cx="9144000" cy="420370"/>
          </a:xfrm>
          <a:prstGeom prst="rect">
            <a:avLst/>
          </a:prstGeom>
        </p:spPr>
      </p:pic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0" y="6516372"/>
            <a:ext cx="2620736" cy="26288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февраля 2016 г.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904875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59964" y="-66524"/>
            <a:ext cx="1184036" cy="103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78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ttp://www.kia.sk/_obrazky/full/14/3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4875"/>
            <a:ext cx="9144000" cy="553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Прямоугольник 92"/>
          <p:cNvSpPr/>
          <p:nvPr/>
        </p:nvSpPr>
        <p:spPr>
          <a:xfrm>
            <a:off x="0" y="904875"/>
            <a:ext cx="9144000" cy="552457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6685" y="1728408"/>
            <a:ext cx="8077200" cy="3976201"/>
          </a:xfrm>
        </p:spPr>
        <p:txBody>
          <a:bodyPr anchor="ctr" anchorCtr="0"/>
          <a:lstStyle/>
          <a:p>
            <a:r>
              <a:rPr lang="ru-RU" sz="35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500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print"/>
          <a:srcRect b="63825"/>
          <a:stretch/>
        </p:blipFill>
        <p:spPr>
          <a:xfrm>
            <a:off x="0" y="6437630"/>
            <a:ext cx="9144000" cy="42037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955963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59964" y="-66524"/>
            <a:ext cx="1184036" cy="103792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92282" y="102142"/>
            <a:ext cx="712816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900" b="1" kern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34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ttp://www.kia.sk/_obrazky/full/14/3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4875"/>
            <a:ext cx="9144000" cy="553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Прямоугольник 92"/>
          <p:cNvSpPr/>
          <p:nvPr/>
        </p:nvSpPr>
        <p:spPr>
          <a:xfrm>
            <a:off x="0" y="904875"/>
            <a:ext cx="9144000" cy="552457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5173" y="228600"/>
            <a:ext cx="8077200" cy="3287581"/>
          </a:xfrm>
        </p:spPr>
        <p:txBody>
          <a:bodyPr anchor="ctr" anchorCtr="0"/>
          <a:lstStyle/>
          <a:p>
            <a:r>
              <a:rPr lang="ru-RU" sz="2400" i="1" dirty="0" smtClean="0">
                <a:latin typeface="GOST type A" pitchFamily="34" charset="0"/>
              </a:rPr>
              <a:t/>
            </a:r>
            <a:br>
              <a:rPr lang="ru-RU" sz="2400" i="1" dirty="0" smtClean="0">
                <a:latin typeface="GOST type A" pitchFamily="34" charset="0"/>
              </a:rPr>
            </a:br>
            <a:r>
              <a:rPr lang="ru-RU" sz="26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sz="26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ведется в</a:t>
            </a:r>
            <a:r>
              <a:rPr lang="ru-RU" sz="26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соответствии с поручением Первого заместителя </a:t>
            </a:r>
            <a:r>
              <a:rPr lang="ru-RU" sz="26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Председателя Правительства Российской Федерации </a:t>
            </a:r>
            <a:r>
              <a:rPr lang="ru-RU" sz="2600" i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И.И.Шувалова</a:t>
            </a:r>
            <a:r>
              <a:rPr lang="ru-RU" sz="26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11 </a:t>
            </a:r>
            <a:r>
              <a:rPr lang="ru-RU" sz="26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августа 2015 г. № ИШ-П7-5424</a:t>
            </a:r>
            <a:endParaRPr lang="ru-RU" sz="2600" i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print"/>
          <a:srcRect b="63825"/>
          <a:stretch/>
        </p:blipFill>
        <p:spPr>
          <a:xfrm>
            <a:off x="0" y="6437630"/>
            <a:ext cx="9144000" cy="42037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904875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59964" y="-66524"/>
            <a:ext cx="1184036" cy="103792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92282" y="102142"/>
            <a:ext cx="71281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 нормативных правовых акта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759022"/>
              </p:ext>
            </p:extLst>
          </p:nvPr>
        </p:nvGraphicFramePr>
        <p:xfrm>
          <a:off x="493939" y="3365717"/>
          <a:ext cx="8156121" cy="1614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3666"/>
                <a:gridCol w="2854642"/>
                <a:gridCol w="2687813"/>
              </a:tblGrid>
              <a:tr h="122814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АКТЫ</a:t>
                      </a:r>
                      <a:b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ПРАВИТЕЛЬСТВА РОССИЙСКОЙ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ФЕДЕРАЦИИ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АКТЫ</a:t>
                      </a:r>
                      <a:b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МИНПРОМТОРГА РОССИИ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АКТЫ</a:t>
                      </a:r>
                      <a:b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РОССТАНДАРТА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635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615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ttp://www.kia.sk/_obrazky/full/14/3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4875"/>
            <a:ext cx="9144000" cy="553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Прямоугольник 92"/>
          <p:cNvSpPr/>
          <p:nvPr/>
        </p:nvSpPr>
        <p:spPr>
          <a:xfrm>
            <a:off x="0" y="904875"/>
            <a:ext cx="9144000" cy="552457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6685" y="1728408"/>
            <a:ext cx="8077200" cy="3976201"/>
          </a:xfrm>
        </p:spPr>
        <p:txBody>
          <a:bodyPr anchor="ctr" anchorCtr="0"/>
          <a:lstStyle/>
          <a:p>
            <a:pPr algn="l"/>
            <a:r>
              <a:rPr lang="ru-RU" sz="2400" dirty="0" smtClean="0">
                <a:latin typeface="GOST type A" pitchFamily="34" charset="0"/>
              </a:rPr>
              <a:t/>
            </a:r>
            <a:br>
              <a:rPr lang="ru-RU" sz="2400" dirty="0" smtClean="0">
                <a:latin typeface="GOST type A" pitchFamily="34" charset="0"/>
              </a:rPr>
            </a:br>
            <a:r>
              <a:rPr lang="ru-RU" sz="2400" dirty="0" smtClean="0">
                <a:latin typeface="GOST type A" pitchFamily="34" charset="0"/>
              </a:rPr>
              <a:t/>
            </a:r>
            <a:br>
              <a:rPr lang="ru-RU" sz="2400" dirty="0" smtClean="0">
                <a:latin typeface="GOST type A" pitchFamily="34" charset="0"/>
              </a:rPr>
            </a:br>
            <a:r>
              <a:rPr lang="ru-RU" sz="2400" dirty="0" smtClean="0">
                <a:latin typeface="GOST type A" pitchFamily="34" charset="0"/>
              </a:rPr>
              <a:t/>
            </a:r>
            <a:br>
              <a:rPr lang="ru-RU" sz="2400" dirty="0" smtClean="0">
                <a:latin typeface="GOST type A" pitchFamily="34" charset="0"/>
              </a:rPr>
            </a:b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Регулирует деятельность: </a:t>
            </a:r>
            <a:b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i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Минпромторга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России, </a:t>
            </a:r>
            <a:b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i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Росстандарта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заинтересованных федеральных органов исполнительной власти,</a:t>
            </a:r>
            <a:b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i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Госкорпораций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осуществлению межведомственной </a:t>
            </a:r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координации при выработке и реализации 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</a:t>
            </a:r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 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сфере стандартизации гражданского, военного специального и двойного назначения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print"/>
          <a:srcRect b="63825"/>
          <a:stretch/>
        </p:blipFill>
        <p:spPr>
          <a:xfrm>
            <a:off x="0" y="6437630"/>
            <a:ext cx="9144000" cy="42037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2005445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59964" y="-66524"/>
            <a:ext cx="1184036" cy="103792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92282" y="102142"/>
            <a:ext cx="7128164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постановления Правительства Российской Федерации «О порядке осуществления межведомственной координации деятельности федеральных органов исполнительной власти, Государственной корпорации по атомной энергии «</a:t>
            </a:r>
            <a:r>
              <a:rPr lang="ru-RU" sz="19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Росатом</a:t>
            </a:r>
            <a:r>
              <a:rPr lang="ru-RU" sz="19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 иных государственных корпораций в сфере стандартизации»</a:t>
            </a:r>
          </a:p>
        </p:txBody>
      </p:sp>
    </p:spTree>
    <p:extLst>
      <p:ext uri="{BB962C8B-B14F-4D97-AF65-F5344CB8AC3E}">
        <p14:creationId xmlns:p14="http://schemas.microsoft.com/office/powerpoint/2010/main" val="108895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ttp://www.kia.sk/_obrazky/full/14/3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4875"/>
            <a:ext cx="9144000" cy="553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Прямоугольник 92"/>
          <p:cNvSpPr/>
          <p:nvPr/>
        </p:nvSpPr>
        <p:spPr>
          <a:xfrm>
            <a:off x="0" y="913051"/>
            <a:ext cx="9144000" cy="552457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313" y="1911751"/>
            <a:ext cx="8077200" cy="3976201"/>
          </a:xfrm>
        </p:spPr>
        <p:txBody>
          <a:bodyPr anchor="ctr" anchorCtr="0"/>
          <a:lstStyle/>
          <a:p>
            <a:pPr algn="l"/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станавливает правила финансирования 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в сфере 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стандартизации:</a:t>
            </a:r>
            <a:b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 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 бюджетных 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ассигнований;</a:t>
            </a:r>
            <a:b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 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 юридических и физических 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лиц;</a:t>
            </a:r>
            <a:b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условиях </a:t>
            </a:r>
            <a:r>
              <a:rPr lang="ru-RU" sz="2400" i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софинансрования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GOST type A" pitchFamily="34" charset="0"/>
              </a:rPr>
              <a:t/>
            </a:r>
            <a:br>
              <a:rPr lang="ru-RU" sz="2400" dirty="0" smtClean="0">
                <a:latin typeface="GOST type A" pitchFamily="34" charset="0"/>
              </a:rPr>
            </a:br>
            <a:endParaRPr lang="ru-RU" sz="2400" dirty="0">
              <a:latin typeface="GOST type A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print"/>
          <a:srcRect b="63825"/>
          <a:stretch/>
        </p:blipFill>
        <p:spPr>
          <a:xfrm>
            <a:off x="0" y="6437630"/>
            <a:ext cx="9144000" cy="42037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"/>
            <a:ext cx="9144000" cy="1071638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59964" y="-66524"/>
            <a:ext cx="1184036" cy="103792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92282" y="102142"/>
            <a:ext cx="7128164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постановления Правительства Российской Федерации «Об утверждении Порядка финансирования расходов в сфере стандартизации»</a:t>
            </a:r>
            <a:endParaRPr lang="ru-RU" sz="1900" b="1" kern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22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ttp://www.kia.sk/_obrazky/full/14/3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4875"/>
            <a:ext cx="9144000" cy="553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Прямоугольник 92"/>
          <p:cNvSpPr/>
          <p:nvPr/>
        </p:nvSpPr>
        <p:spPr>
          <a:xfrm>
            <a:off x="0" y="904875"/>
            <a:ext cx="9144000" cy="552457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6685" y="1143000"/>
            <a:ext cx="8077200" cy="4561609"/>
          </a:xfrm>
        </p:spPr>
        <p:txBody>
          <a:bodyPr anchor="ctr" anchorCtr="0"/>
          <a:lstStyle/>
          <a:p>
            <a:pPr algn="l"/>
            <a:r>
              <a:rPr lang="ru-RU" sz="2400" dirty="0" smtClean="0">
                <a:latin typeface="GOST type A" pitchFamily="34" charset="0"/>
              </a:rPr>
              <a:t/>
            </a:r>
            <a:br>
              <a:rPr lang="ru-RU" sz="2400" dirty="0" smtClean="0">
                <a:latin typeface="GOST type A" pitchFamily="34" charset="0"/>
              </a:rPr>
            </a:br>
            <a:r>
              <a:rPr lang="ru-RU" sz="2400" dirty="0" smtClean="0">
                <a:latin typeface="GOST type A" pitchFamily="34" charset="0"/>
              </a:rPr>
              <a:t/>
            </a:r>
            <a:br>
              <a:rPr lang="ru-RU" sz="2400" dirty="0" smtClean="0">
                <a:latin typeface="GOST type A" pitchFamily="34" charset="0"/>
              </a:rPr>
            </a:br>
            <a:r>
              <a:rPr lang="ru-RU" sz="2400" dirty="0">
                <a:latin typeface="GOST type A" pitchFamily="34" charset="0"/>
              </a:rPr>
              <a:t/>
            </a:r>
            <a:br>
              <a:rPr lang="ru-RU" sz="2400" dirty="0">
                <a:latin typeface="GOST type A" pitchFamily="34" charset="0"/>
              </a:rPr>
            </a:b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Устанавливает 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применения знака 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при:</a:t>
            </a:r>
            <a:b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нанесении на  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национальной системы 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стандартизации;</a:t>
            </a:r>
            <a:b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маркировании 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продукции (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работ, услуг), соответствующих 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национальному 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стандарту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том числе документации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прилагаемой к такой продукции, работе, 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услуге)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GOST type A" pitchFamily="34" charset="0"/>
              </a:rPr>
              <a:t/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GOST type A" pitchFamily="34" charset="0"/>
              </a:rPr>
            </a:br>
            <a:r>
              <a:rPr lang="ru-RU" sz="2400" dirty="0" smtClean="0">
                <a:latin typeface="GOST type A" pitchFamily="34" charset="0"/>
              </a:rPr>
              <a:t/>
            </a:r>
            <a:br>
              <a:rPr lang="ru-RU" sz="2400" dirty="0" smtClean="0">
                <a:latin typeface="GOST type A" pitchFamily="34" charset="0"/>
              </a:rPr>
            </a:br>
            <a:endParaRPr lang="ru-RU" sz="2400" dirty="0">
              <a:latin typeface="GOST type A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print"/>
          <a:srcRect b="63825"/>
          <a:stretch/>
        </p:blipFill>
        <p:spPr>
          <a:xfrm>
            <a:off x="0" y="6437630"/>
            <a:ext cx="9144000" cy="42037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"/>
            <a:ext cx="9144000" cy="904874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59964" y="-66524"/>
            <a:ext cx="1184036" cy="103792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92282" y="102142"/>
            <a:ext cx="712816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приказа </a:t>
            </a:r>
            <a:r>
              <a:rPr lang="ru-RU" sz="19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Минпромторга</a:t>
            </a:r>
            <a:r>
              <a:rPr lang="ru-RU" sz="19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«</a:t>
            </a:r>
            <a:r>
              <a:rPr lang="ru-RU" sz="19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применения знака национальной системы стандартизации»</a:t>
            </a:r>
            <a:endParaRPr lang="ru-RU" sz="1900" b="1" kern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22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ttp://www.kia.sk/_obrazky/full/14/3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4875"/>
            <a:ext cx="9144000" cy="553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Прямоугольник 92"/>
          <p:cNvSpPr/>
          <p:nvPr/>
        </p:nvSpPr>
        <p:spPr>
          <a:xfrm>
            <a:off x="0" y="904874"/>
            <a:ext cx="9144000" cy="552457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1228" y="1597779"/>
            <a:ext cx="8077200" cy="3976201"/>
          </a:xfrm>
        </p:spPr>
        <p:txBody>
          <a:bodyPr anchor="ctr" anchorCtr="0"/>
          <a:lstStyle/>
          <a:p>
            <a:pPr algn="l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по апелляциям рассматривает жалобы:</a:t>
            </a:r>
            <a:br>
              <a:rPr lang="ru-RU" sz="17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7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решения о </a:t>
            </a:r>
            <a:r>
              <a:rPr lang="ru-RU" sz="17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создании технического комитета по стандартизации, </a:t>
            </a:r>
            <a:r>
              <a:rPr lang="ru-RU" sz="17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7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7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решения об </a:t>
            </a:r>
            <a:r>
              <a:rPr lang="ru-RU" sz="17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отклонении заявки на создание технического комитета по стандартизации, </a:t>
            </a:r>
            <a:r>
              <a:rPr lang="ru-RU" sz="17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7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7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решения об </a:t>
            </a:r>
            <a:r>
              <a:rPr lang="ru-RU" sz="17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отклонении заявки на участие в техническом комитете по стандартизации, </a:t>
            </a:r>
            <a:r>
              <a:rPr lang="ru-RU" sz="17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7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7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решения об </a:t>
            </a:r>
            <a:r>
              <a:rPr lang="ru-RU" sz="17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отклонении проекта национального стандарта, </a:t>
            </a:r>
            <a:r>
              <a:rPr lang="ru-RU" sz="17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7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7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решения об </a:t>
            </a:r>
            <a:r>
              <a:rPr lang="ru-RU" sz="17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отклонении проекта предварительного национального стандарта, </a:t>
            </a:r>
            <a:r>
              <a:rPr lang="ru-RU" sz="17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7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7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</a:t>
            </a:r>
            <a:r>
              <a:rPr lang="ru-RU" sz="17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(бездействие</a:t>
            </a:r>
            <a:r>
              <a:rPr lang="ru-RU" sz="17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7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органа исполнительной власти </a:t>
            </a:r>
            <a:r>
              <a:rPr lang="ru-RU" sz="17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стандартизации и </a:t>
            </a:r>
            <a:r>
              <a:rPr lang="ru-RU" sz="17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должностных лиц </a:t>
            </a:r>
            <a:r>
              <a:rPr lang="ru-RU" sz="17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7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7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устанавливает</a:t>
            </a:r>
            <a:r>
              <a:rPr lang="ru-RU" sz="17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заседание по </a:t>
            </a:r>
            <a:r>
              <a:rPr lang="ru-RU" sz="17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рассмотрению</a:t>
            </a:r>
            <a:br>
              <a:rPr lang="ru-RU" sz="17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жалобы </a:t>
            </a:r>
            <a:r>
              <a:rPr lang="ru-RU" sz="17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 быть проведено в течение 15 рабочих дней со дня </a:t>
            </a:r>
            <a:r>
              <a:rPr lang="ru-RU" sz="17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ее регистрации</a:t>
            </a:r>
            <a:endParaRPr lang="ru-RU" sz="1700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print"/>
          <a:srcRect b="63825"/>
          <a:stretch/>
        </p:blipFill>
        <p:spPr>
          <a:xfrm>
            <a:off x="0" y="6437630"/>
            <a:ext cx="9144000" cy="42037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1134836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59964" y="-66524"/>
            <a:ext cx="1184036" cy="103792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92282" y="102142"/>
            <a:ext cx="7128164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приказа </a:t>
            </a:r>
            <a:r>
              <a:rPr lang="ru-RU" sz="19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Минпромторга</a:t>
            </a:r>
            <a:r>
              <a:rPr lang="ru-RU" sz="19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br>
              <a:rPr lang="ru-RU" sz="19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«Порядок </a:t>
            </a:r>
            <a:r>
              <a:rPr lang="ru-RU" sz="19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сроки рассмотрения жалоб в комиссии по апелляциям»</a:t>
            </a:r>
            <a:endParaRPr lang="ru-RU" sz="1900" b="1" kern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22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ttp://www.kia.sk/_obrazky/full/14/3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4875"/>
            <a:ext cx="9144000" cy="553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Прямоугольник 92"/>
          <p:cNvSpPr/>
          <p:nvPr/>
        </p:nvSpPr>
        <p:spPr>
          <a:xfrm>
            <a:off x="0" y="904875"/>
            <a:ext cx="9144000" cy="552457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6685" y="1728408"/>
            <a:ext cx="8077200" cy="3976201"/>
          </a:xfrm>
        </p:spPr>
        <p:txBody>
          <a:bodyPr anchor="ctr" anchorCtr="0"/>
          <a:lstStyle/>
          <a:p>
            <a:pPr algn="l"/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Вводится 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достижения 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консенсуса -  </a:t>
            </a:r>
            <a:b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принципиальных разногласий у значимого большинства членов технического 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комитета 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стандартизации или 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проектного технического комитета по стандартизации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подготовки мотивированного предложения об утверждении национального 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стандарта</a:t>
            </a:r>
            <a:r>
              <a:rPr lang="ru-RU" sz="2400" dirty="0">
                <a:latin typeface="GOST type A" pitchFamily="34" charset="0"/>
              </a:rPr>
              <a:t/>
            </a:r>
            <a:br>
              <a:rPr lang="ru-RU" sz="2400" dirty="0">
                <a:latin typeface="GOST type A" pitchFamily="34" charset="0"/>
              </a:rPr>
            </a:br>
            <a:endParaRPr lang="ru-RU" sz="2400" dirty="0">
              <a:latin typeface="GOST type A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print"/>
          <a:srcRect b="63825"/>
          <a:stretch/>
        </p:blipFill>
        <p:spPr>
          <a:xfrm>
            <a:off x="0" y="6437630"/>
            <a:ext cx="9144000" cy="42037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"/>
            <a:ext cx="9144000" cy="1183820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59964" y="-66524"/>
            <a:ext cx="1184036" cy="103792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92282" y="102142"/>
            <a:ext cx="7128164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приказа </a:t>
            </a:r>
            <a:r>
              <a:rPr lang="ru-RU" sz="19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Росстандарта</a:t>
            </a:r>
            <a:r>
              <a:rPr lang="ru-RU" sz="19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9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sz="19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Правил достижения консенсуса при разработке национальных стандартов»</a:t>
            </a:r>
            <a:endParaRPr lang="ru-RU" sz="1900" b="1" kern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22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ttp://www.kia.sk/_obrazky/full/14/3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4875"/>
            <a:ext cx="9144000" cy="553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Прямоугольник 92"/>
          <p:cNvSpPr/>
          <p:nvPr/>
        </p:nvSpPr>
        <p:spPr>
          <a:xfrm>
            <a:off x="0" y="904875"/>
            <a:ext cx="9144000" cy="552457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6685" y="1728408"/>
            <a:ext cx="8077200" cy="4173628"/>
          </a:xfrm>
        </p:spPr>
        <p:txBody>
          <a:bodyPr anchor="ctr" anchorCtr="0"/>
          <a:lstStyle/>
          <a:p>
            <a:pPr algn="l"/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работы ФГИС </a:t>
            </a:r>
            <a:r>
              <a:rPr lang="ru-RU" sz="2000" i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Росстандарта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предполагается ее использование в части ТК и ПТК для их: </a:t>
            </a:r>
            <a:b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создания;</a:t>
            </a:r>
            <a:b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деятельности;</a:t>
            </a:r>
            <a:b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ликвидации </a:t>
            </a:r>
            <a:b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Ликвидация при:</a:t>
            </a:r>
            <a:b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поступлении соответствующего предложения председателя</a:t>
            </a:r>
            <a:b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ТК или ПТК;</a:t>
            </a:r>
            <a:b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отсутствии </a:t>
            </a:r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одного года 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предложений по </a:t>
            </a:r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разработке национальных 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стандартов</a:t>
            </a:r>
            <a:endParaRPr lang="ru-RU" sz="2000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print"/>
          <a:srcRect b="63825"/>
          <a:stretch/>
        </p:blipFill>
        <p:spPr>
          <a:xfrm>
            <a:off x="0" y="6437630"/>
            <a:ext cx="9144000" cy="42037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1436913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59964" y="-66524"/>
            <a:ext cx="1184036" cy="103792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92282" y="102142"/>
            <a:ext cx="712816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приказа </a:t>
            </a:r>
            <a:r>
              <a:rPr lang="ru-RU" sz="19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Росстандарта</a:t>
            </a:r>
            <a:endParaRPr lang="ru-RU" sz="1900" b="1" kern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9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«Порядок </a:t>
            </a:r>
            <a:r>
              <a:rPr lang="ru-RU" sz="19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создания, деятельности и ликвидации технических комитетов по стандартизации, проектных технических комитетов по стандартизации»</a:t>
            </a:r>
            <a:endParaRPr lang="ru-RU" sz="1900" b="1" kern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22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ttp://www.kia.sk/_obrazky/full/14/3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4875"/>
            <a:ext cx="9144000" cy="553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Прямоугольник 92"/>
          <p:cNvSpPr/>
          <p:nvPr/>
        </p:nvSpPr>
        <p:spPr>
          <a:xfrm>
            <a:off x="0" y="904875"/>
            <a:ext cx="9144000" cy="552457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0357" y="1573286"/>
            <a:ext cx="8077200" cy="3976201"/>
          </a:xfrm>
        </p:spPr>
        <p:txBody>
          <a:bodyPr anchor="ctr" anchorCtr="0"/>
          <a:lstStyle/>
          <a:p>
            <a:pPr algn="l"/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«Законопроект-спутник»</a:t>
            </a:r>
            <a:b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Вопросы обеспечения 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обязательности применения национальных 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стандартов со стороны организаций, публично заявивших о соответствии продукции</a:t>
            </a:r>
            <a:b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(работ, услуг) национальному стандарту</a:t>
            </a:r>
            <a:b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Регулирование вопросов 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добровольной сертификации 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соответствия продукции (работ, услуг) национальным стандартам</a:t>
            </a:r>
            <a:endParaRPr lang="ru-RU" sz="2400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print"/>
          <a:srcRect b="63825"/>
          <a:stretch/>
        </p:blipFill>
        <p:spPr>
          <a:xfrm>
            <a:off x="0" y="6437630"/>
            <a:ext cx="9144000" cy="42037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955963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59964" y="-66524"/>
            <a:ext cx="1184036" cy="103792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92282" y="102142"/>
            <a:ext cx="712816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900" b="1" kern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92282" y="102142"/>
            <a:ext cx="71281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Дальнейшее </a:t>
            </a:r>
            <a:r>
              <a:rPr lang="ru-RU" sz="28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правоприменение</a:t>
            </a:r>
            <a:endParaRPr lang="ru-RU" sz="2800" b="1" kern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22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48DD4"/>
      </a:accent1>
      <a:accent2>
        <a:srgbClr val="1F497D"/>
      </a:accent2>
      <a:accent3>
        <a:srgbClr val="9BBB59"/>
      </a:accent3>
      <a:accent4>
        <a:srgbClr val="8064A2"/>
      </a:accent4>
      <a:accent5>
        <a:srgbClr val="4BACC6"/>
      </a:accent5>
      <a:accent6>
        <a:srgbClr val="76923C"/>
      </a:accent6>
      <a:hlink>
        <a:srgbClr val="0000FF"/>
      </a:hlink>
      <a:folHlink>
        <a:srgbClr val="800080"/>
      </a:folHlink>
    </a:clrScheme>
    <a:fontScheme name="Другая 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21317</TotalTime>
  <Words>142</Words>
  <Application>Microsoft Office PowerPoint</Application>
  <PresentationFormat>Экран (4:3)</PresentationFormat>
  <Paragraphs>40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 Нормативные правовые акты, необходимые для реализации Федерального закона от 29 июня 2015 г. № 162-ФЗ "О стандартизации в Российской Федерации"  </vt:lpstr>
      <vt:lpstr> Разработка ведется в соответствии с поручением Первого заместителя Председателя Правительства Российской Федерации И.И.Шувалова от 11 августа 2015 г. № ИШ-П7-5424</vt:lpstr>
      <vt:lpstr>   Регулирует деятельность:   - Минпромторга России,   - Росстандарта,  - заинтересованных федеральных органов исполнительной власти,  - Госкорпораций   по осуществлению межведомственной координации при выработке и реализации государственной политики в сфере стандартизации гражданского, военного специального и двойного назначения</vt:lpstr>
      <vt:lpstr>Устанавливает правила финансирования расходов в сфере стандартизации:  - за счет бюджетных ассигнований;  - за счет юридических и физических лиц;  - на условиях софинансрования   </vt:lpstr>
      <vt:lpstr>   Устанавливает правила применения знака при:  - нанесении на  документы национальной системы стандартизации;  - маркировании продукции (работ, услуг), соответствующих национальному стандарту (в том числе документации, прилагаемой к такой продукции, работе, услуге)  </vt:lpstr>
      <vt:lpstr>  Комиссия по апелляциям рассматривает жалобы:  - на решения о создании технического комитета по стандартизации,   - на решения об отклонении заявки на создание технического комитета по стандартизации,   - на решения об отклонении заявки на участие в техническом комитете по стандартизации,   - на решения об отклонении проекта национального стандарта,   - на решения об отклонении проекта предварительного национального стандарта,   - на действия (бездействие) федерального органа исполнительной власти в сфере стандартизации и его должностных лиц   Порядок устанавливает, что заседание по рассмотрению жалобы должно быть проведено в течение 15 рабочих дней со дня ее регистрации</vt:lpstr>
      <vt:lpstr>Вводится понятие достижения консенсуса -    отсутствие принципиальных разногласий у значимого большинства членов технического комитета по стандартизации или проектного технического комитета по стандартизации, в целях подготовки мотивированного предложения об утверждении национального стандарта </vt:lpstr>
      <vt:lpstr> В рамках работы ФГИС Росстандарта предполагается ее использование в части ТК и ПТК для их:   - создания;  - деятельности;  - ликвидации    Ликвидация при:  - поступлении соответствующего предложения председателя ТК или ПТК;  - отсутствии в течение одного года предложений по разработке национальных стандартов</vt:lpstr>
      <vt:lpstr>- «Законопроект-спутник»  - Вопросы обеспечения обязательности применения национальных стандартов со стороны организаций, публично заявивших о соответствии продукции (работ, услуг) национальному стандарту  - Регулирование вопросов добровольной сертификации соответствия продукции (работ, услуг) национальным стандартам</vt:lpstr>
      <vt:lpstr>Спасибо за внимание!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EA</dc:creator>
  <cp:lastModifiedBy>Анастасия Андр. Шашечкина</cp:lastModifiedBy>
  <cp:revision>1120</cp:revision>
  <cp:lastPrinted>2016-02-15T08:50:43Z</cp:lastPrinted>
  <dcterms:created xsi:type="dcterms:W3CDTF">2014-10-28T08:06:51Z</dcterms:created>
  <dcterms:modified xsi:type="dcterms:W3CDTF">2016-03-17T10:53:17Z</dcterms:modified>
</cp:coreProperties>
</file>